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3" r:id="rId11"/>
    <p:sldId id="264" r:id="rId12"/>
    <p:sldId id="265" r:id="rId13"/>
    <p:sldId id="267" r:id="rId14"/>
    <p:sldId id="271" r:id="rId15"/>
    <p:sldId id="270" r:id="rId16"/>
    <p:sldId id="272" r:id="rId17"/>
    <p:sldId id="273" r:id="rId18"/>
    <p:sldId id="274" r:id="rId19"/>
    <p:sldId id="293" r:id="rId20"/>
    <p:sldId id="275" r:id="rId21"/>
    <p:sldId id="276" r:id="rId22"/>
    <p:sldId id="277" r:id="rId23"/>
    <p:sldId id="278" r:id="rId24"/>
    <p:sldId id="279" r:id="rId25"/>
    <p:sldId id="284" r:id="rId26"/>
    <p:sldId id="280" r:id="rId27"/>
    <p:sldId id="281" r:id="rId28"/>
    <p:sldId id="283" r:id="rId29"/>
    <p:sldId id="285" r:id="rId30"/>
    <p:sldId id="287" r:id="rId31"/>
    <p:sldId id="286" r:id="rId32"/>
    <p:sldId id="294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55"/>
    <p:restoredTop sz="94673"/>
  </p:normalViewPr>
  <p:slideViewPr>
    <p:cSldViewPr>
      <p:cViewPr>
        <p:scale>
          <a:sx n="78" d="100"/>
          <a:sy n="78" d="100"/>
        </p:scale>
        <p:origin x="2816" y="1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E68C16-8824-C513-680B-9625717860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C25A0-112B-C4B7-E2B6-7283C42B2B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76B43-1D02-8643-91DD-200D595F23D4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E3E05-0343-C972-A455-F321B25E55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75820-F416-E873-2D44-98466615F4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AE78-0D27-FE40-8C44-E08E5049AD5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6658223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CC777-51A0-8944-9206-350770F5A0C8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3FEE9-20A0-944D-A625-A0B345F814E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55400439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75B5-1CDE-93B4-E44F-46E3EE30C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BA810-215F-62A9-6C23-DBF05218E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353DD-A726-ECFA-C516-6A246AFC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2F449-22B0-C4DF-8468-9299A920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7668E-072D-1A99-B71A-CCB96657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5136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4F06-59D0-771E-E31F-37294A42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4D90CB-7143-7EB6-BC85-ADFB034FA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21E73-2E68-D28C-2FE9-9FFE9901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168C8-F79B-4CD0-B1B0-3BAD2218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C36F1-F700-FCB2-03C9-90AC7D8E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56846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30A380-889F-0615-51D4-C604F9987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0542D-D119-CAFD-E071-67B84C2A4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93750-116C-1D9A-7555-0F0E0E09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A2C5E-8CEC-D8C9-36D1-B290AE65B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46DA-E324-6B97-A6C4-54E06F0B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4415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F22D-08A1-5C95-E256-EE34DC6E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7384-24E4-DDBC-248E-F48D0D488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071A9-6861-4B50-FA86-28686095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53A79-E936-B8C6-C8DC-ADAF225C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CBD1-62CF-7B64-C016-9499313D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9515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C43F-7486-8AB1-B6DF-2EF154C6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D3913-82A9-97E4-F98D-565E60175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53DE1-486F-77FC-1744-D1D660BA5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07EFC-DB95-847F-ADD8-8FA4CEDC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4A9CD-5A36-564C-E0F9-46B01FB4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5186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E52F-35DD-21A8-BACE-AB61D630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19B0F-8BF4-4213-D605-876F9C42E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8C0BA-829B-86BA-7D17-6B4485B6B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AB3C9-FD7A-7742-1464-F8CDA290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016C5-C55A-0DD9-1F1A-710EC5DA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725FB-E3E3-6000-6F96-8B4CA7B3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5639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024D-D363-3621-D527-7AA9F349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DF2EC-D6C1-798B-3F75-77F6F1BC0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C1BFF-FCA6-17A0-8324-285E262FE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D3091-94C5-09A5-0DEF-6B49E84CB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59F6C-F276-6F22-E430-AE985078D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D05A7-FE14-BF46-CDF2-EFAC9820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8E2BFE-8D88-392A-0CC1-2715D6F77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0EA98B-9591-988D-6EDF-E2CB076E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00364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B8D5-BA47-725C-6785-19A6D1CD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84326-00A2-C255-AF11-72996F82A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24B69-2027-BD4C-FC60-C5264A3E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05D530-CB25-DCD3-6DC4-DF40EBC5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35690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B9467-32FB-4F55-5760-62D35C8C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6E605-5DEF-56B1-78CC-7AC463922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ACD4-1651-AC82-0AD4-B6BA62B0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0762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8813-EF1B-CB82-5FAA-B676F628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D759-ECC5-C121-5D47-4241E42A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B2750-3881-919B-80DC-3C218D303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05BFA-80D4-E4C8-AAE1-D91DC8A5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A0E5A-CE9E-7D14-0B16-32867208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A0588-622C-CA68-2C09-B7EEC612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6283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B80F-80D9-DF0A-0908-9AD0A780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67163D-7910-A681-2254-4D198CB04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BA679-BB52-7B68-8DFD-2EB0A985B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EA9C7-A24B-AD75-6ED0-B4C5A53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0D4D6-3F8A-00B9-3399-0E06CD1A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EAAB3-996D-DD78-5EAD-5A98A145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6625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8D6944-3D61-6F98-5530-F35A970D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4A82A-F92C-3822-7713-6FC8E6C94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4E30A-8C8E-F52B-9E48-EA8E0E2B7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68A5F-B804-1140-9BC7-20D4CF5792D3}" type="datetimeFigureOut">
              <a:rPr lang="en-RU" smtClean="0"/>
              <a:t>28.11.2023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FC057-0F0A-86DD-4DFF-ED6ED6BB8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2FDC3-10A5-14AF-E71A-C7446B807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250AA-5595-3F4A-9D7D-D1053EE1325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4016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A6A2-4888-B51B-B1BD-F367360B3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NeRF</a:t>
            </a:r>
            <a:r>
              <a:rPr lang="ru-RU" dirty="0"/>
              <a:t>: </a:t>
            </a:r>
            <a:r>
              <a:rPr lang="en-US" dirty="0"/>
              <a:t>Representing Scenes as Neural Radiance Fields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9FB8E-66E5-27CB-4F90-FE6D376A0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0966" y="4853354"/>
            <a:ext cx="3817034" cy="404446"/>
          </a:xfrm>
        </p:spPr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Володин Даниил 212</a:t>
            </a:r>
            <a:endParaRPr lang="en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44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10E0-78E5-B30A-D0D2-0C4FBF445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Viewing Direction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B87BF-56D0-878F-87C2-6C0FE5EB31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01207"/>
                <a:ext cx="10515600" cy="87575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RU" sz="2400" dirty="0"/>
                  <a:t>In practice, viewing direction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2600" dirty="0"/>
                  <a:t> </a:t>
                </a:r>
                <a:r>
                  <a:rPr lang="en-RU" sz="2400" dirty="0"/>
                  <a:t>is expressed as a 3D Cartesian unit vector </a:t>
                </a:r>
                <a14:m>
                  <m:oMath xmlns:m="http://schemas.openxmlformats.org/officeDocument/2006/math">
                    <m:r>
                      <a:rPr lang="en-US" sz="2600" b="1" i="0" smtClean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RU" sz="26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B87BF-56D0-878F-87C2-6C0FE5EB3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01207"/>
                <a:ext cx="10515600" cy="875755"/>
              </a:xfrm>
              <a:blipFill>
                <a:blip r:embed="rId2"/>
                <a:stretch>
                  <a:fillRect l="-965" t="-714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61FD1D1-A5FD-D6FC-D9B5-3CDBB4EFE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412776"/>
            <a:ext cx="3418658" cy="36772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8989E4E-EDC1-14BB-A974-ACEA7C271E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5920" y="1690688"/>
                <a:ext cx="5977880" cy="3399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RU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acc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RU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8989E4E-EDC1-14BB-A974-ACEA7C271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920" y="1690688"/>
                <a:ext cx="5977880" cy="3399300"/>
              </a:xfrm>
              <a:prstGeom prst="rect">
                <a:avLst/>
              </a:prstGeom>
              <a:blipFill>
                <a:blip r:embed="rId4"/>
                <a:stretch>
                  <a:fillRect l="-49364" t="-85874" b="-1271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28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7215-898C-A256-E7D4-2C40D29F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Viewing Ray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CE601-90C2-8A5E-635A-469B148550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00256" y="1613562"/>
                <a:ext cx="3514395" cy="152382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en-RU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r>
                  <a:rPr lang="en-RU" b="1" dirty="0"/>
                  <a:t> </a:t>
                </a:r>
                <a:r>
                  <a:rPr lang="en-RU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– </a:t>
                </a:r>
                <a:r>
                  <a:rPr lang="en-US" sz="2400" dirty="0"/>
                  <a:t>starting </a:t>
                </a:r>
                <a:r>
                  <a:rPr lang="en-US" sz="2400" dirty="0" err="1"/>
                  <a:t>poin</a:t>
                </a:r>
                <a:r>
                  <a:rPr lang="en-RU" sz="2400" dirty="0"/>
                  <a:t>t</a:t>
                </a:r>
              </a:p>
              <a:p>
                <a:pPr marL="0" indent="0">
                  <a:buNone/>
                </a:pPr>
                <a:r>
                  <a:rPr lang="en-US" b="1" dirty="0"/>
                  <a:t>d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– </a:t>
                </a:r>
                <a:r>
                  <a:rPr lang="en-US" sz="2400" dirty="0"/>
                  <a:t>viewing direction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CE601-90C2-8A5E-635A-469B14855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00256" y="1613562"/>
                <a:ext cx="3514395" cy="1523827"/>
              </a:xfrm>
              <a:blipFill>
                <a:blip r:embed="rId2"/>
                <a:stretch>
                  <a:fillRect l="-3597" b="-82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g">
            <a:extLst>
              <a:ext uri="{FF2B5EF4-FFF2-40B4-BE49-F238E27FC236}">
                <a16:creationId xmlns:a16="http://schemas.microsoft.com/office/drawing/2014/main" id="{893604AF-85F7-ECDB-BA19-124416009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9" y="1591232"/>
            <a:ext cx="6991063" cy="451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19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9E18-F9FE-BB8C-3019-53794787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3.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7EA250B-561C-0665-7A17-89291C9BF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041057"/>
                <a:ext cx="10515600" cy="145181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RU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 </a:t>
                </a:r>
                <a:r>
                  <a:rPr lang="en-US" sz="2400" dirty="0"/>
                  <a:t>a multilayer perceptron or MLP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𝑅𝐺𝐵</m:t>
                    </m:r>
                  </m:oMath>
                </a14:m>
                <a:r>
                  <a:rPr lang="en-RU" dirty="0"/>
                  <a:t> </a:t>
                </a:r>
                <a:r>
                  <a:rPr lang="en-RU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 </a:t>
                </a:r>
                <a:r>
                  <a:rPr lang="en-RU" sz="2400" dirty="0"/>
                  <a:t>predicted color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RU" dirty="0"/>
                  <a:t> </a:t>
                </a:r>
                <a:r>
                  <a:rPr lang="en-RU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– </a:t>
                </a:r>
                <a:r>
                  <a:rPr lang="en-RU" sz="2400" dirty="0"/>
                  <a:t>predicted volume density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7EA250B-561C-0665-7A17-89291C9BF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041057"/>
                <a:ext cx="10515600" cy="1451818"/>
              </a:xfrm>
              <a:blipFill>
                <a:blip r:embed="rId2"/>
                <a:stretch>
                  <a:fillRect l="-362" t="-4310" b="-517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DB76493-4F35-CC9A-13DB-C3ECF191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7223"/>
            <a:ext cx="8858200" cy="2878053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DBA2CC3-257D-4387-B543-237C43DD6B74}"/>
              </a:ext>
            </a:extLst>
          </p:cNvPr>
          <p:cNvSpPr txBox="1">
            <a:spLocks/>
          </p:cNvSpPr>
          <p:nvPr/>
        </p:nvSpPr>
        <p:spPr>
          <a:xfrm>
            <a:off x="828288" y="4574401"/>
            <a:ext cx="10515600" cy="611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RU" sz="2400" u="sng" dirty="0"/>
              <a:t>Network is fitted to predict points of a single scene!</a:t>
            </a:r>
          </a:p>
        </p:txBody>
      </p:sp>
    </p:spTree>
    <p:extLst>
      <p:ext uri="{BB962C8B-B14F-4D97-AF65-F5344CB8AC3E}">
        <p14:creationId xmlns:p14="http://schemas.microsoft.com/office/powerpoint/2010/main" val="1614980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8F6205-FAA7-7883-D20A-D7EC8F73E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54" y="620688"/>
            <a:ext cx="10827692" cy="43635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C5E484-CD95-61C9-D817-5F01621AB543}"/>
              </a:ext>
            </a:extLst>
          </p:cNvPr>
          <p:cNvSpPr/>
          <p:nvPr/>
        </p:nvSpPr>
        <p:spPr>
          <a:xfrm>
            <a:off x="4655840" y="714249"/>
            <a:ext cx="1584176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DA1E1D-B7E2-28FF-419C-97A8F88EFDD7}"/>
              </a:ext>
            </a:extLst>
          </p:cNvPr>
          <p:cNvSpPr/>
          <p:nvPr/>
        </p:nvSpPr>
        <p:spPr>
          <a:xfrm>
            <a:off x="839416" y="2658465"/>
            <a:ext cx="504056" cy="720080"/>
          </a:xfrm>
          <a:prstGeom prst="rect">
            <a:avLst/>
          </a:prstGeom>
          <a:solidFill>
            <a:srgbClr val="D5FC79"/>
          </a:solidFill>
          <a:ln>
            <a:solidFill>
              <a:srgbClr val="D5FC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9D12E4-A523-56F7-2ED9-43CD3034750A}"/>
              </a:ext>
            </a:extLst>
          </p:cNvPr>
          <p:cNvSpPr/>
          <p:nvPr/>
        </p:nvSpPr>
        <p:spPr>
          <a:xfrm>
            <a:off x="8688288" y="4386657"/>
            <a:ext cx="432048" cy="504056"/>
          </a:xfrm>
          <a:prstGeom prst="rect">
            <a:avLst/>
          </a:prstGeom>
          <a:solidFill>
            <a:srgbClr val="D5FC79"/>
          </a:solidFill>
          <a:ln>
            <a:solidFill>
              <a:srgbClr val="D5FC7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2DA19F-1E2C-41DC-6902-059EED62A639}"/>
              </a:ext>
            </a:extLst>
          </p:cNvPr>
          <p:cNvSpPr/>
          <p:nvPr/>
        </p:nvSpPr>
        <p:spPr>
          <a:xfrm flipV="1">
            <a:off x="8112224" y="4386657"/>
            <a:ext cx="1584176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722F9-E2F9-8990-AADF-9990D02851B5}"/>
              </a:ext>
            </a:extLst>
          </p:cNvPr>
          <p:cNvSpPr/>
          <p:nvPr/>
        </p:nvSpPr>
        <p:spPr>
          <a:xfrm flipH="1">
            <a:off x="1343472" y="2370433"/>
            <a:ext cx="45719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9E1602-8E6B-2D1A-5BED-065E14404EB8}"/>
                  </a:ext>
                </a:extLst>
              </p:cNvPr>
              <p:cNvSpPr txBox="1"/>
              <p:nvPr/>
            </p:nvSpPr>
            <p:spPr>
              <a:xfrm>
                <a:off x="900729" y="2706473"/>
                <a:ext cx="381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9E1602-8E6B-2D1A-5BED-065E14404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29" y="2706473"/>
                <a:ext cx="38142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72975E-C5EE-3E3D-E223-7B89D17E9E66}"/>
                  </a:ext>
                </a:extLst>
              </p:cNvPr>
              <p:cNvSpPr txBox="1"/>
              <p:nvPr/>
            </p:nvSpPr>
            <p:spPr>
              <a:xfrm>
                <a:off x="8729436" y="4386657"/>
                <a:ext cx="3188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en-RU" sz="16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72975E-C5EE-3E3D-E223-7B89D17E9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36" y="4386657"/>
                <a:ext cx="3188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40F407E-68B8-D60C-A3BE-A1547DED9DBA}"/>
              </a:ext>
            </a:extLst>
          </p:cNvPr>
          <p:cNvSpPr txBox="1"/>
          <p:nvPr/>
        </p:nvSpPr>
        <p:spPr>
          <a:xfrm>
            <a:off x="941456" y="29759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03EFB-D5D2-B2F2-8741-6388E91102CD}"/>
              </a:ext>
            </a:extLst>
          </p:cNvPr>
          <p:cNvSpPr txBox="1"/>
          <p:nvPr/>
        </p:nvSpPr>
        <p:spPr>
          <a:xfrm>
            <a:off x="8753469" y="4576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3</a:t>
            </a:r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CFD661E5-B484-EBB8-B7D1-0E5FC997EC63}"/>
              </a:ext>
            </a:extLst>
          </p:cNvPr>
          <p:cNvSpPr/>
          <p:nvPr/>
        </p:nvSpPr>
        <p:spPr>
          <a:xfrm rot="16200000" flipH="1">
            <a:off x="4765033" y="-1599564"/>
            <a:ext cx="376791" cy="6787865"/>
          </a:xfrm>
          <a:prstGeom prst="lef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5DD79-732C-C6F4-5877-A905635908BC}"/>
              </a:ext>
            </a:extLst>
          </p:cNvPr>
          <p:cNvSpPr txBox="1"/>
          <p:nvPr/>
        </p:nvSpPr>
        <p:spPr>
          <a:xfrm>
            <a:off x="2927648" y="1189860"/>
            <a:ext cx="435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8 fully-connected layers with ReLu activation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37FDCC-CD76-A2ED-E0A9-A77B4388C076}"/>
              </a:ext>
            </a:extLst>
          </p:cNvPr>
          <p:cNvCxnSpPr>
            <a:cxnSpLocks/>
          </p:cNvCxnSpPr>
          <p:nvPr/>
        </p:nvCxnSpPr>
        <p:spPr>
          <a:xfrm>
            <a:off x="8544272" y="980727"/>
            <a:ext cx="0" cy="19080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FA3E953-2A59-98C2-7242-F267FDA3264D}"/>
              </a:ext>
            </a:extLst>
          </p:cNvPr>
          <p:cNvSpPr txBox="1"/>
          <p:nvPr/>
        </p:nvSpPr>
        <p:spPr>
          <a:xfrm>
            <a:off x="7829525" y="557255"/>
            <a:ext cx="1429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RU" dirty="0"/>
              <a:t>o activation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21E757-529E-4A29-5607-9258DDF6319C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7868411" y="4315611"/>
            <a:ext cx="819877" cy="1846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3040B1C-0D1A-AD63-29AB-A1E186CDB7CC}"/>
              </a:ext>
            </a:extLst>
          </p:cNvPr>
          <p:cNvSpPr txBox="1"/>
          <p:nvPr/>
        </p:nvSpPr>
        <p:spPr>
          <a:xfrm>
            <a:off x="6318628" y="4315611"/>
            <a:ext cx="154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Concatenation</a:t>
            </a:r>
            <a:endParaRPr lang="en-RU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99A36D1-3A49-F3F9-DA0D-B4736C078517}"/>
              </a:ext>
            </a:extLst>
          </p:cNvPr>
          <p:cNvCxnSpPr>
            <a:cxnSpLocks/>
          </p:cNvCxnSpPr>
          <p:nvPr/>
        </p:nvCxnSpPr>
        <p:spPr>
          <a:xfrm>
            <a:off x="10200456" y="1794369"/>
            <a:ext cx="0" cy="10943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07E0AB-7F6E-CEB0-DB55-0B1B6FE74BC8}"/>
              </a:ext>
            </a:extLst>
          </p:cNvPr>
          <p:cNvSpPr txBox="1"/>
          <p:nvPr/>
        </p:nvSpPr>
        <p:spPr>
          <a:xfrm>
            <a:off x="9318536" y="1425036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  <a:r>
              <a:rPr lang="en-RU" dirty="0"/>
              <a:t> activation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57C9A3ED-0743-144A-AD93-04A204953E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128591"/>
                <a:ext cx="10671646" cy="129489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RU" sz="2400" b="1" dirty="0"/>
                  <a:t> </a:t>
                </a:r>
                <a:r>
                  <a:rPr lang="en-RU" sz="2400" dirty="0"/>
                  <a:t>is rectified using a ReLu to ensure that the output volume density is nonnegative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RU" sz="2400" dirty="0"/>
                  <a:t> is a function of only the location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RU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𝑅𝐺𝐵</m:t>
                    </m:r>
                  </m:oMath>
                </a14:m>
                <a:r>
                  <a:rPr lang="en-RU" sz="2400" dirty="0"/>
                  <a:t> is a function of both location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RU" sz="2400" dirty="0"/>
                  <a:t> and viewing direction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endParaRPr lang="en-RU" sz="2400" b="1" dirty="0"/>
              </a:p>
              <a:p>
                <a:endParaRPr lang="en-RU" sz="2400" dirty="0"/>
              </a:p>
              <a:p>
                <a:endParaRPr lang="en-RU" sz="2400" dirty="0"/>
              </a:p>
              <a:p>
                <a:endParaRPr lang="en-RU" sz="2400" dirty="0"/>
              </a:p>
              <a:p>
                <a:pPr marL="0" indent="0">
                  <a:buNone/>
                </a:pPr>
                <a:endParaRPr lang="en-RU" sz="2400" dirty="0"/>
              </a:p>
            </p:txBody>
          </p:sp>
        </mc:Choice>
        <mc:Fallback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57C9A3ED-0743-144A-AD93-04A204953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28591"/>
                <a:ext cx="10671646" cy="1294892"/>
              </a:xfrm>
              <a:prstGeom prst="rect">
                <a:avLst/>
              </a:prstGeom>
              <a:blipFill>
                <a:blip r:embed="rId5"/>
                <a:stretch>
                  <a:fillRect l="-832" t="-5825" r="-119" b="-145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97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9C871A-8E18-1D7A-2F6C-4D59E976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Training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A17EB50-4C4A-4F6F-D284-78B9E75A0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28048" y="1690688"/>
                <a:ext cx="4825752" cy="4486275"/>
              </a:xfrm>
            </p:spPr>
            <p:txBody>
              <a:bodyPr/>
              <a:lstStyle/>
              <a:p>
                <a:r>
                  <a:rPr lang="en-RU" sz="2400" dirty="0"/>
                  <a:t>Camera positions: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RU" sz="2400" dirty="0"/>
                  <a:t>A ray can be shot through each pixel of a 2D image: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RU" dirty="0"/>
                  <a:t> </a:t>
                </a:r>
              </a:p>
              <a:p>
                <a:r>
                  <a:rPr lang="en-RU" sz="2400" dirty="0"/>
                  <a:t>3D location coordinates can be sampled on it: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800" b="0" dirty="0"/>
              </a:p>
              <a:p>
                <a:r>
                  <a:rPr lang="en-RU" sz="2400" dirty="0"/>
                  <a:t>Target - ?</a:t>
                </a:r>
              </a:p>
              <a:p>
                <a:endParaRPr lang="en-RU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A17EB50-4C4A-4F6F-D284-78B9E75A0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28048" y="1690688"/>
                <a:ext cx="4825752" cy="4486275"/>
              </a:xfrm>
              <a:blipFill>
                <a:blip r:embed="rId2"/>
                <a:stretch>
                  <a:fillRect l="-1837" t="-56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1E2393A-4E68-8275-EC33-9F051389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257800" cy="34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4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2265C-9716-41A9-88CC-10A6A539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4. </a:t>
            </a:r>
            <a:r>
              <a:rPr lang="en-US" dirty="0"/>
              <a:t>Volume Rendering and Expected Color</a:t>
            </a:r>
            <a:endParaRPr lang="en-RU" dirty="0"/>
          </a:p>
        </p:txBody>
      </p:sp>
      <p:pic>
        <p:nvPicPr>
          <p:cNvPr id="3076" name="Picture 4" descr="A Very Basic Overview of Neural Radiance Fields (NeRF) | by Tim Cheng |  Towards Data Science">
            <a:extLst>
              <a:ext uri="{FF2B5EF4-FFF2-40B4-BE49-F238E27FC236}">
                <a16:creationId xmlns:a16="http://schemas.microsoft.com/office/drawing/2014/main" id="{07344C3C-1EAC-A2C9-9C79-DFCF4BB8A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14918"/>
            <a:ext cx="10121443" cy="307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D3CBD9-B6C4-13D6-8983-D27CFB2A18E7}"/>
              </a:ext>
            </a:extLst>
          </p:cNvPr>
          <p:cNvSpPr/>
          <p:nvPr/>
        </p:nvSpPr>
        <p:spPr>
          <a:xfrm>
            <a:off x="9696400" y="1412776"/>
            <a:ext cx="360040" cy="27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53284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ow do NeRFs work?. Neural radiance fields, or NeRFs, have… | by Lars  Vagnes | Medium">
            <a:extLst>
              <a:ext uri="{FF2B5EF4-FFF2-40B4-BE49-F238E27FC236}">
                <a16:creationId xmlns:a16="http://schemas.microsoft.com/office/drawing/2014/main" id="{A8AFECBD-FA91-C683-4A54-EDDE9C4F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704171"/>
            <a:ext cx="5891392" cy="30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B359AF2-3482-E4AF-B0B3-3F87FB677549}"/>
              </a:ext>
            </a:extLst>
          </p:cNvPr>
          <p:cNvSpPr/>
          <p:nvPr/>
        </p:nvSpPr>
        <p:spPr>
          <a:xfrm>
            <a:off x="6096000" y="1546673"/>
            <a:ext cx="1453095" cy="730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E95ED-02CD-EBA6-AEF7-152D3E86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Volume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6EDE9-BF60-671C-3E71-981759791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90688"/>
            <a:ext cx="4922414" cy="3092981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C150880F-3D12-D210-F0E5-2103DB4DC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00" y="5589241"/>
            <a:ext cx="11147256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RU" sz="2600" dirty="0"/>
              <a:t>How to get the exact color that we see from the given direction on a 2D image?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C16CA-F8D2-8BD9-946F-F15B0D0B987B}"/>
                  </a:ext>
                </a:extLst>
              </p:cNvPr>
              <p:cNvSpPr txBox="1"/>
              <p:nvPr/>
            </p:nvSpPr>
            <p:spPr>
              <a:xfrm>
                <a:off x="5988278" y="1608975"/>
                <a:ext cx="950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𝑹𝑮𝑩</m:t>
                    </m:r>
                  </m:oMath>
                </a14:m>
                <a:r>
                  <a:rPr lang="en-RU" b="1" dirty="0"/>
                  <a:t> - ?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8C16CA-F8D2-8BD9-946F-F15B0D0B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278" y="1608975"/>
                <a:ext cx="950901" cy="369332"/>
              </a:xfrm>
              <a:prstGeom prst="rect">
                <a:avLst/>
              </a:prstGeom>
              <a:blipFill>
                <a:blip r:embed="rId4"/>
                <a:stretch>
                  <a:fillRect t="-6667" r="-3947" b="-2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717D1B-BF3A-E9BC-1150-C5ED0676B3E0}"/>
              </a:ext>
            </a:extLst>
          </p:cNvPr>
          <p:cNvCxnSpPr>
            <a:cxnSpLocks/>
          </p:cNvCxnSpPr>
          <p:nvPr/>
        </p:nvCxnSpPr>
        <p:spPr>
          <a:xfrm>
            <a:off x="6447602" y="1978307"/>
            <a:ext cx="1358609" cy="120034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1B4C6-7D1F-FE09-077F-D33387674E24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655840" y="1978307"/>
            <a:ext cx="1807889" cy="50447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BDB2727-1B63-5B6F-41A9-43180A7075C9}"/>
              </a:ext>
            </a:extLst>
          </p:cNvPr>
          <p:cNvSpPr/>
          <p:nvPr/>
        </p:nvSpPr>
        <p:spPr>
          <a:xfrm>
            <a:off x="7806211" y="3178653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08357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66D1C3-983C-BE0D-7B48-8A643F24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43" y="2564904"/>
            <a:ext cx="10786857" cy="1250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0A896-977D-1E13-FB1C-EC706A81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Volume Rendering</a:t>
            </a:r>
            <a:r>
              <a:rPr lang="en-RU" baseline="30000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46954-59BA-2567-EBDA-4456F7E55D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942" y="4411485"/>
                <a:ext cx="10515600" cy="15121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1" i="0" smtClean="0">
                        <a:latin typeface="Cambria Math" panose="02040503050406030204" pitchFamily="18" charset="0"/>
                      </a:rPr>
                      <m:t>𝐫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1" i="0" smtClean="0">
                        <a:latin typeface="Cambria Math" panose="02040503050406030204" pitchFamily="18" charset="0"/>
                      </a:rPr>
                      <m:t>𝐨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b="1" i="0" smtClean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lang="en-RU" sz="2600" b="1" dirty="0"/>
                  <a:t> </a:t>
                </a:r>
                <a:r>
                  <a:rPr lang="en-RU" sz="2400" dirty="0"/>
                  <a:t>– ray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1" i="0" smtClean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lang="ru-RU" sz="2400" dirty="0"/>
                  <a:t> – </a:t>
                </a:r>
                <a:r>
                  <a:rPr lang="en-US" sz="2400" dirty="0"/>
                  <a:t>viewing direction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RU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RU" sz="2400" dirty="0"/>
                  <a:t> - near and far bounds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146954-59BA-2567-EBDA-4456F7E55D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942" y="4411485"/>
                <a:ext cx="10515600" cy="1512169"/>
              </a:xfrm>
              <a:blipFill>
                <a:blip r:embed="rId3"/>
                <a:stretch>
                  <a:fillRect l="-241" t="-4167" b="-25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12F24AB9-FED2-B6E7-7AED-D3BE7B9B6529}"/>
              </a:ext>
            </a:extLst>
          </p:cNvPr>
          <p:cNvSpPr/>
          <p:nvPr/>
        </p:nvSpPr>
        <p:spPr>
          <a:xfrm rot="5400000">
            <a:off x="3566158" y="2477854"/>
            <a:ext cx="205496" cy="986173"/>
          </a:xfrm>
          <a:prstGeom prst="leftBracket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35D56-3BC4-994F-50F2-85A25E73BEA6}"/>
              </a:ext>
            </a:extLst>
          </p:cNvPr>
          <p:cNvSpPr txBox="1"/>
          <p:nvPr/>
        </p:nvSpPr>
        <p:spPr>
          <a:xfrm>
            <a:off x="4006893" y="3574468"/>
            <a:ext cx="1698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RU" dirty="0">
                <a:solidFill>
                  <a:schemeClr val="accent1">
                    <a:lumMod val="75000"/>
                  </a:schemeClr>
                </a:solidFill>
              </a:rPr>
              <a:t>olor prediction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RU" dirty="0">
                <a:solidFill>
                  <a:schemeClr val="accent1">
                    <a:lumMod val="75000"/>
                  </a:schemeClr>
                </a:solidFill>
              </a:rPr>
              <a:t>n a 3D location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7C4D6D55-6F1F-6CC5-4D16-98B68DE47CB1}"/>
              </a:ext>
            </a:extLst>
          </p:cNvPr>
          <p:cNvSpPr/>
          <p:nvPr/>
        </p:nvSpPr>
        <p:spPr>
          <a:xfrm rot="16200000">
            <a:off x="4738215" y="2738671"/>
            <a:ext cx="205497" cy="1357944"/>
          </a:xfrm>
          <a:prstGeom prst="leftBracke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5BF5F-82CE-ABD1-003C-81016EDB42B2}"/>
              </a:ext>
            </a:extLst>
          </p:cNvPr>
          <p:cNvSpPr txBox="1"/>
          <p:nvPr/>
        </p:nvSpPr>
        <p:spPr>
          <a:xfrm>
            <a:off x="2924792" y="2170032"/>
            <a:ext cx="148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RU" dirty="0">
                <a:solidFill>
                  <a:schemeClr val="accent6">
                    <a:lumMod val="75000"/>
                  </a:schemeClr>
                </a:solidFill>
              </a:rPr>
              <a:t>Density</a:t>
            </a:r>
          </a:p>
          <a:p>
            <a:pPr algn="ctr"/>
            <a:r>
              <a:rPr lang="en-RU" dirty="0">
                <a:solidFill>
                  <a:schemeClr val="accent6">
                    <a:lumMod val="75000"/>
                  </a:schemeClr>
                </a:solidFill>
              </a:rPr>
              <a:t>(color weight)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7C41D312-C433-8682-3797-FE6A1C207505}"/>
              </a:ext>
            </a:extLst>
          </p:cNvPr>
          <p:cNvSpPr/>
          <p:nvPr/>
        </p:nvSpPr>
        <p:spPr>
          <a:xfrm rot="5400000">
            <a:off x="957281" y="2445760"/>
            <a:ext cx="205496" cy="986173"/>
          </a:xfrm>
          <a:prstGeom prst="leftBracke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83114-11E3-3120-3124-7F0C215DE5BC}"/>
              </a:ext>
            </a:extLst>
          </p:cNvPr>
          <p:cNvSpPr txBox="1"/>
          <p:nvPr/>
        </p:nvSpPr>
        <p:spPr>
          <a:xfrm>
            <a:off x="487500" y="2156745"/>
            <a:ext cx="114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RU" dirty="0">
                <a:solidFill>
                  <a:schemeClr val="accent2">
                    <a:lumMod val="75000"/>
                  </a:schemeClr>
                </a:solidFill>
              </a:rPr>
              <a:t>2D color</a:t>
            </a:r>
          </a:p>
          <a:p>
            <a:pPr algn="ctr"/>
            <a:r>
              <a:rPr lang="en-RU" dirty="0">
                <a:solidFill>
                  <a:schemeClr val="accent2">
                    <a:lumMod val="75000"/>
                  </a:schemeClr>
                </a:solidFill>
              </a:rPr>
              <a:t>prediction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7480FAC9-1AB5-C43B-DD5C-652291CA05C9}"/>
              </a:ext>
            </a:extLst>
          </p:cNvPr>
          <p:cNvSpPr/>
          <p:nvPr/>
        </p:nvSpPr>
        <p:spPr>
          <a:xfrm rot="5400000">
            <a:off x="9073804" y="622269"/>
            <a:ext cx="273246" cy="4321697"/>
          </a:xfrm>
          <a:prstGeom prst="leftBracket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 dirty="0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984E66A2-C36C-F2BF-5BDC-C79BD3A45C45}"/>
              </a:ext>
            </a:extLst>
          </p:cNvPr>
          <p:cNvSpPr/>
          <p:nvPr/>
        </p:nvSpPr>
        <p:spPr>
          <a:xfrm rot="16200000">
            <a:off x="2675222" y="3047207"/>
            <a:ext cx="194141" cy="752227"/>
          </a:xfrm>
          <a:prstGeom prst="leftBracket">
            <a:avLst/>
          </a:prstGeom>
          <a:noFill/>
          <a:ln w="38100"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U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9C21EA-C361-8761-22FF-EA7080F3FC48}"/>
                  </a:ext>
                </a:extLst>
              </p:cNvPr>
              <p:cNvSpPr txBox="1"/>
              <p:nvPr/>
            </p:nvSpPr>
            <p:spPr>
              <a:xfrm>
                <a:off x="7034868" y="1959223"/>
                <a:ext cx="4336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RU" dirty="0">
                    <a:solidFill>
                      <a:srgbClr val="C00000"/>
                    </a:solidFill>
                  </a:rPr>
                  <a:t>Probability that the ray travels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RU" dirty="0">
                    <a:solidFill>
                      <a:srgbClr val="C00000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RU" dirty="0">
                    <a:solidFill>
                      <a:srgbClr val="C00000"/>
                    </a:solidFill>
                  </a:rPr>
                  <a:t> without hitting any other particle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E9C21EA-C361-8761-22FF-EA7080F3F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68" y="1959223"/>
                <a:ext cx="4336408" cy="646331"/>
              </a:xfrm>
              <a:prstGeom prst="rect">
                <a:avLst/>
              </a:prstGeom>
              <a:blipFill>
                <a:blip r:embed="rId4"/>
                <a:stretch>
                  <a:fillRect t="-3922" b="-1568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E989B95-F92B-50B4-005C-E4E539549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500" y="6492875"/>
            <a:ext cx="11513156" cy="205497"/>
          </a:xfrm>
        </p:spPr>
        <p:txBody>
          <a:bodyPr/>
          <a:lstStyle/>
          <a:p>
            <a:pPr algn="l"/>
            <a:r>
              <a:rPr lang="en-US" sz="1600" dirty="0"/>
              <a:t>1. </a:t>
            </a:r>
            <a:r>
              <a:rPr lang="en-US" sz="1600" dirty="0" err="1"/>
              <a:t>Kajiya</a:t>
            </a:r>
            <a:r>
              <a:rPr lang="en-US" sz="1600" dirty="0"/>
              <a:t>, J.T., Herzen, B.P.V.: Ray tracing volume densities. Computer Graphics (SIGGRAPH) (1984)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3479612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20A7-09E5-3EC8-71CC-BA95CAF4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Numericall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C473ED-2506-5DF8-BFF6-33710AB2D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9248" y="1458884"/>
                <a:ext cx="10515600" cy="1080120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RU" sz="2400" dirty="0"/>
                  <a:t>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RU" sz="2400" dirty="0"/>
                  <a:t> into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RU" sz="2400" dirty="0"/>
                  <a:t> evenly-spaced bins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RU" sz="2400" dirty="0"/>
                  <a:t>Draw one sample uniformly at random from each bin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C473ED-2506-5DF8-BFF6-33710AB2D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9248" y="1458884"/>
                <a:ext cx="10515600" cy="1080120"/>
              </a:xfrm>
              <a:blipFill>
                <a:blip r:embed="rId2"/>
                <a:stretch>
                  <a:fillRect l="-965" t="-68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E524435-4CC1-C9C4-346E-FA500BAE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70" y="2386203"/>
            <a:ext cx="6912768" cy="11521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5BEEE04-D329-AEF4-44D1-BCE3F6D0CE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5854" y="3632763"/>
                <a:ext cx="10515600" cy="4320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+mj-lt"/>
                  <a:buAutoNum type="arabicPeriod" startAt="3"/>
                </a:pPr>
                <a:r>
                  <a:rPr lang="en-RU" sz="2400" dirty="0"/>
                  <a:t>Estimate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</m:oMath>
                </a14:m>
                <a:r>
                  <a:rPr lang="en-RU" sz="2400" dirty="0"/>
                  <a:t> with quadrature rule</a:t>
                </a:r>
                <a:r>
                  <a:rPr lang="en-RU" sz="2400" baseline="30000" dirty="0"/>
                  <a:t>2</a:t>
                </a:r>
                <a:r>
                  <a:rPr lang="en-RU" sz="2400" dirty="0"/>
                  <a:t> 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5BEEE04-D329-AEF4-44D1-BCE3F6D0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54" y="3632763"/>
                <a:ext cx="10515600" cy="432049"/>
              </a:xfrm>
              <a:prstGeom prst="rect">
                <a:avLst/>
              </a:prstGeom>
              <a:blipFill>
                <a:blip r:embed="rId4"/>
                <a:stretch>
                  <a:fillRect l="-965" t="-20000" b="-2857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AAEF598-4137-C48D-14FE-16883419E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807" y="4053229"/>
            <a:ext cx="8254482" cy="12971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3C2AB3-C79F-1566-7939-53000A468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3650" y="5322573"/>
                <a:ext cx="10515600" cy="10283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</a:t>
                </a:r>
                <a:r>
                  <a:rPr lang="en-US" sz="2400" b="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RU" sz="2400" dirty="0"/>
                  <a:t> - distance between adjecent samples.</a:t>
                </a:r>
              </a:p>
              <a:p>
                <a:pPr marL="0" indent="0">
                  <a:buNone/>
                </a:pPr>
                <a:r>
                  <a:rPr lang="en-RU" sz="2400" dirty="0"/>
                  <a:t>The function is differentiable </a:t>
                </a:r>
                <a:r>
                  <a:rPr lang="en-US" sz="2400" dirty="0"/>
                  <a:t>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RU" sz="2400" dirty="0"/>
                  <a:t> and can be easily used with our loss.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63C2AB3-C79F-1566-7939-53000A468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50" y="5322573"/>
                <a:ext cx="10515600" cy="1028318"/>
              </a:xfrm>
              <a:prstGeom prst="rect">
                <a:avLst/>
              </a:prstGeom>
              <a:blipFill>
                <a:blip r:embed="rId6"/>
                <a:stretch>
                  <a:fillRect l="-965" t="-731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509DC99-D07F-2C47-DF41-55783220C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0891"/>
            <a:ext cx="10566648" cy="370585"/>
          </a:xfrm>
        </p:spPr>
        <p:txBody>
          <a:bodyPr/>
          <a:lstStyle/>
          <a:p>
            <a:pPr algn="l"/>
            <a:r>
              <a:rPr lang="en-US" sz="1600" dirty="0"/>
              <a:t>2. Max, N.: Optical models for direct volume rendering. IEEE Transactions on Visualization and Computer Graphics (1995)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49262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g">
            <a:extLst>
              <a:ext uri="{FF2B5EF4-FFF2-40B4-BE49-F238E27FC236}">
                <a16:creationId xmlns:a16="http://schemas.microsoft.com/office/drawing/2014/main" id="{7E11BE0C-3DF9-AEBF-247A-EB4AD17B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"/>
            <a:ext cx="12192000" cy="685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3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0078-AFF6-61A9-64F0-B68A2964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781A5-70CD-C0F7-72B2-77682C4A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947" y="1690688"/>
            <a:ext cx="10515600" cy="477172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Problem of view synthesis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Neural Radiance Field Scene Representation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Network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Volume Rendering and Expected Color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Intermediate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Optimizations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Positional Encoding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Hierarchical volume sampling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Hyperparameters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Results and comparisons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Conclusion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80230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C48E-3001-B299-6FF4-9E217A50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DDE56D-D008-B01A-1C26-6E9D68F06311}"/>
                  </a:ext>
                </a:extLst>
              </p:cNvPr>
              <p:cNvSpPr txBox="1"/>
              <p:nvPr/>
            </p:nvSpPr>
            <p:spPr>
              <a:xfrm>
                <a:off x="3071664" y="2683828"/>
                <a:ext cx="6048672" cy="14903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RU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</m:d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4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g</m:t>
                                      </m:r>
                                      <m:r>
                                        <a:rPr lang="en-US" sz="4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40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RU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DDE56D-D008-B01A-1C26-6E9D68F06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2683828"/>
                <a:ext cx="6048672" cy="1490344"/>
              </a:xfrm>
              <a:prstGeom prst="rect">
                <a:avLst/>
              </a:prstGeom>
              <a:blipFill>
                <a:blip r:embed="rId2"/>
                <a:stretch>
                  <a:fillRect l="-9205" t="-148305" b="-20339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738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A17EB50-4C4A-4F6F-D284-78B9E75A0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12975"/>
                <a:ext cx="10515600" cy="3275335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RU" sz="2400" dirty="0"/>
                  <a:t>Camera positions: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RU" sz="2400" dirty="0"/>
                  <a:t>Shot a ray through each pixel of a 2D image: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RU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/>
                  <a:t>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600" b="0" dirty="0"/>
                  <a:t> </a:t>
                </a:r>
                <a:r>
                  <a:rPr lang="en-US" sz="2400" dirty="0"/>
                  <a:t>on a ray</a:t>
                </a:r>
                <a:r>
                  <a:rPr lang="en-US" sz="2400" b="0" dirty="0"/>
                  <a:t> uniformly at random in each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b="0" dirty="0"/>
                  <a:t> bins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RU" sz="2400" dirty="0"/>
                  <a:t>Predict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𝑅𝐺𝐵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RU" sz="2600" dirty="0"/>
                  <a:t> </a:t>
                </a:r>
                <a:r>
                  <a:rPr lang="en-RU" sz="2400" dirty="0"/>
                  <a:t>at each sampled 3D coordinate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RU" sz="2400" dirty="0"/>
                  <a:t>Count expected color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1" i="0" dirty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2600" dirty="0"/>
                  <a:t> </a:t>
                </a:r>
                <a:r>
                  <a:rPr lang="en-RU" sz="2400" dirty="0"/>
                  <a:t>for each ray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RU" sz="2400" dirty="0"/>
                  <a:t>Count quadratic loss </a:t>
                </a:r>
                <a14:m>
                  <m:oMath xmlns:m="http://schemas.openxmlformats.org/officeDocument/2006/math">
                    <m:r>
                      <a:rPr lang="en-RU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RU" sz="2400" dirty="0"/>
                  <a:t> from the ground truth color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RU" sz="2400" dirty="0"/>
                  <a:t>Optimize the network</a:t>
                </a:r>
              </a:p>
              <a:p>
                <a:endParaRPr lang="en-RU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A17EB50-4C4A-4F6F-D284-78B9E75A0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12975"/>
                <a:ext cx="10515600" cy="3275335"/>
              </a:xfrm>
              <a:blipFill>
                <a:blip r:embed="rId2"/>
                <a:stretch>
                  <a:fillRect l="-965" t="-231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6D87585-B7E6-D4A7-2429-2E9A602E1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26" y="242625"/>
            <a:ext cx="9206610" cy="29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90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D44E-1DE3-5358-42F3-C5424287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5. Intermediate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71FA1-0780-CBA4-8E88-09EBBB9E6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9936" y="1508801"/>
            <a:ext cx="4392488" cy="48335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FC1D8-2121-04F8-26BB-1155999A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8801"/>
            <a:ext cx="4304285" cy="47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1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EFDB-E299-54FF-A88A-63A79B86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6.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AF88E-9908-D7C8-4E9E-99D956F3B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RU" dirty="0"/>
              <a:t>Postional Encoding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Hierarchical volume sampling </a:t>
            </a:r>
          </a:p>
          <a:p>
            <a:pPr marL="514350" indent="-514350">
              <a:buFont typeface="+mj-lt"/>
              <a:buAutoNum type="arabicPeriod"/>
            </a:pPr>
            <a:endParaRPr lang="en-RU" dirty="0"/>
          </a:p>
          <a:p>
            <a:pPr marL="514350" indent="-514350">
              <a:buFont typeface="+mj-lt"/>
              <a:buAutoNum type="arabicPeriod"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35775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8C33-DB2A-5A0C-26B9-76396110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6.1. 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A36F-7C95-5726-DFA9-8D153008C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9300"/>
            <a:ext cx="10515600" cy="1819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RU" sz="2600" b="1" dirty="0"/>
              <a:t>Issue: </a:t>
            </a:r>
            <a:r>
              <a:rPr lang="en-RU" sz="2600" dirty="0"/>
              <a:t>current model is unable to represent</a:t>
            </a:r>
            <a:r>
              <a:rPr lang="ru-RU" sz="2600" dirty="0"/>
              <a:t> </a:t>
            </a:r>
            <a:r>
              <a:rPr lang="en-US" sz="2600" dirty="0"/>
              <a:t>high-frequency changes in the scene</a:t>
            </a:r>
          </a:p>
          <a:p>
            <a:pPr marL="0" indent="0">
              <a:buNone/>
            </a:pPr>
            <a:r>
              <a:rPr lang="en-RU" sz="2600" b="1" dirty="0"/>
              <a:t>Solution</a:t>
            </a:r>
            <a:r>
              <a:rPr lang="en-RU" sz="2400" baseline="30000" dirty="0"/>
              <a:t>3</a:t>
            </a:r>
            <a:r>
              <a:rPr lang="en-RU" sz="2600" dirty="0"/>
              <a:t>: map the inputs to a higher dimesional space using high-frequency functions</a:t>
            </a:r>
            <a:endParaRPr lang="en-US" sz="2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51496A-763A-1CC0-3F30-F7163519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09320"/>
            <a:ext cx="10515600" cy="412155"/>
          </a:xfrm>
        </p:spPr>
        <p:txBody>
          <a:bodyPr/>
          <a:lstStyle/>
          <a:p>
            <a:pPr algn="l"/>
            <a:r>
              <a:rPr lang="en-US" sz="1600" dirty="0"/>
              <a:t>3. </a:t>
            </a:r>
            <a:r>
              <a:rPr lang="en-US" sz="1600" dirty="0" err="1"/>
              <a:t>Rahaman</a:t>
            </a:r>
            <a:r>
              <a:rPr lang="en-US" sz="1600" dirty="0"/>
              <a:t>, N., </a:t>
            </a:r>
            <a:r>
              <a:rPr lang="en-US" sz="1600" dirty="0" err="1"/>
              <a:t>Baratin</a:t>
            </a:r>
            <a:r>
              <a:rPr lang="en-US" sz="1600" dirty="0"/>
              <a:t>, A., Arpit, D., Dra ̈</a:t>
            </a:r>
            <a:r>
              <a:rPr lang="en-US" sz="1600" dirty="0" err="1"/>
              <a:t>xler</a:t>
            </a:r>
            <a:r>
              <a:rPr lang="en-US" sz="1600" dirty="0"/>
              <a:t>, F., Lin, M., </a:t>
            </a:r>
            <a:r>
              <a:rPr lang="en-US" sz="1600" dirty="0" err="1"/>
              <a:t>Hamprecht</a:t>
            </a:r>
            <a:r>
              <a:rPr lang="en-US" sz="1600" dirty="0"/>
              <a:t>, F.A., </a:t>
            </a:r>
            <a:r>
              <a:rPr lang="en-US" sz="1600" dirty="0" err="1"/>
              <a:t>Bengio</a:t>
            </a:r>
            <a:r>
              <a:rPr lang="en-US" sz="1600" dirty="0"/>
              <a:t>, Y., Courville, A.C.: On the spectral bias of neural networks. In: ICML (2018)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3560278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1920-33D5-EA2F-C74E-0FE671B0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4D437-9857-0D59-FFC0-B508BB6ED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59" y="1690688"/>
            <a:ext cx="9657682" cy="6298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36BD6D8-F03E-7C5E-83BC-168AB22695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4901" y="2400215"/>
                <a:ext cx="10515600" cy="18193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RU" sz="2600" dirty="0"/>
                  <a:t>Normalize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2600" dirty="0"/>
                  <a:t> to lie in [-1, 1]</a:t>
                </a:r>
                <a:endParaRPr lang="ru-RU" sz="26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RU" sz="2600" dirty="0"/>
                  <a:t>Apply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600" b="0" dirty="0"/>
                  <a:t> </a:t>
                </a:r>
                <a:r>
                  <a:rPr lang="en-US" sz="2600" dirty="0"/>
                  <a:t>to each coordinate of</a:t>
                </a:r>
                <a:r>
                  <a:rPr lang="ru-RU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ru-RU" sz="2600" dirty="0"/>
                  <a:t> </a:t>
                </a:r>
                <a:r>
                  <a:rPr lang="en-US" sz="2600" dirty="0"/>
                  <a:t>and </a:t>
                </a:r>
                <a14:m>
                  <m:oMath xmlns:m="http://schemas.openxmlformats.org/officeDocument/2006/math">
                    <m:r>
                      <a:rPr lang="en-US" sz="2600" b="1" i="0" smtClean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lang="en-US" sz="2600" dirty="0"/>
                  <a:t>  separately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b="0" dirty="0"/>
                  <a:t>In experi</a:t>
                </a:r>
                <a:r>
                  <a:rPr lang="en-US" sz="2600" dirty="0"/>
                  <a:t>ments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sz="2600" b="0" dirty="0"/>
                  <a:t>for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2600" b="0" dirty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600" b="0" dirty="0"/>
                  <a:t> for </a:t>
                </a:r>
                <a14:m>
                  <m:oMath xmlns:m="http://schemas.openxmlformats.org/officeDocument/2006/math">
                    <m:r>
                      <a:rPr lang="en-US" sz="2600" b="1" i="0" smtClean="0">
                        <a:latin typeface="Cambria Math" panose="02040503050406030204" pitchFamily="18" charset="0"/>
                      </a:rPr>
                      <m:t>𝐝</m:t>
                    </m:r>
                  </m:oMath>
                </a14:m>
                <a:r>
                  <a:rPr lang="en-US" sz="2600" b="0" dirty="0"/>
                  <a:t> are used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RU" sz="26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36BD6D8-F03E-7C5E-83BC-168AB2269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01" y="2400215"/>
                <a:ext cx="10515600" cy="1819399"/>
              </a:xfrm>
              <a:prstGeom prst="rect">
                <a:avLst/>
              </a:prstGeom>
              <a:blipFill>
                <a:blip r:embed="rId3"/>
                <a:stretch>
                  <a:fillRect l="-1086" t="-62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876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orking of positional encoding in Transformer Neural Networks. | Download  Scientific Diagram">
            <a:extLst>
              <a:ext uri="{FF2B5EF4-FFF2-40B4-BE49-F238E27FC236}">
                <a16:creationId xmlns:a16="http://schemas.microsoft.com/office/drawing/2014/main" id="{317ADE88-819A-5B1C-1DBB-B282A2843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2" r="25986" b="18625"/>
          <a:stretch/>
        </p:blipFill>
        <p:spPr bwMode="auto">
          <a:xfrm>
            <a:off x="983432" y="1690688"/>
            <a:ext cx="798978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3084FF5-3F50-2CAD-8412-78D4D09C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74110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9AF0-677F-B444-1A30-5EA434AC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New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DED3E-ED49-8C7B-76B3-9E1E3D15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54" y="1690688"/>
            <a:ext cx="10827692" cy="43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02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8C33-DB2A-5A0C-26B9-76396110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6.1. </a:t>
            </a:r>
            <a:r>
              <a:rPr lang="en-US" dirty="0"/>
              <a:t>Hierarchical volume sampling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7A36F-7C95-5726-DFA9-8D153008C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9300"/>
            <a:ext cx="10515600" cy="1819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RU" sz="2600" b="1" dirty="0"/>
              <a:t>Issue: </a:t>
            </a:r>
            <a:r>
              <a:rPr lang="en-RU" sz="2600" dirty="0"/>
              <a:t>current sampling of points is inefficient: free space and occluded regions do not contribute to the image but are still sampled repeatedly</a:t>
            </a:r>
          </a:p>
          <a:p>
            <a:pPr marL="0" indent="0">
              <a:buNone/>
            </a:pPr>
            <a:r>
              <a:rPr lang="en-RU" sz="2600" b="1" dirty="0"/>
              <a:t>Solution</a:t>
            </a:r>
            <a:r>
              <a:rPr lang="en-RU" sz="2600" dirty="0"/>
              <a:t>: optimize two networks: “coarse” and “fine”, so that points for the second one are sampled using the output of the “coarse” model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17221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CE3E-0C73-E456-D308-2C4DA443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7784C40-46E9-5BDD-2879-9ED8FA0C3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02757"/>
                <a:ext cx="10515600" cy="934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Sample a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600" b="0" dirty="0"/>
                  <a:t> </a:t>
                </a:r>
                <a:r>
                  <a:rPr lang="en-US" sz="2400" dirty="0"/>
                  <a:t>locations using stratified sampling, and evaluate the “coarse” network as before</a:t>
                </a:r>
                <a:r>
                  <a:rPr lang="en-US" sz="2600" dirty="0"/>
                  <a:t>: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7784C40-46E9-5BDD-2879-9ED8FA0C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02757"/>
                <a:ext cx="10515600" cy="934155"/>
              </a:xfrm>
              <a:prstGeom prst="rect">
                <a:avLst/>
              </a:prstGeom>
              <a:blipFill>
                <a:blip r:embed="rId2"/>
                <a:stretch>
                  <a:fillRect l="-965" t="-6667" b="-2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0A31335-F0A7-55D6-D8C3-9054AD9F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624336"/>
            <a:ext cx="6395920" cy="11921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00BE0FD-00BA-B466-64CA-00CCFCB292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816475"/>
                <a:ext cx="10515600" cy="2060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 startAt="2"/>
                </a:pPr>
                <a:r>
                  <a:rPr lang="en-US" sz="2400" dirty="0"/>
                  <a:t>Normalize the weights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600" dirty="0"/>
                  <a:t> - </a:t>
                </a:r>
                <a:r>
                  <a:rPr lang="en-US" sz="2400" dirty="0"/>
                  <a:t>a piecewise-constant PDF along the ray 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sz="2400" dirty="0"/>
                  <a:t>Sample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b="0" dirty="0"/>
                  <a:t> locations from this distribution, and evaluate the “fine” network </a:t>
                </a:r>
                <a:r>
                  <a:rPr lang="en-US" sz="2400" dirty="0"/>
                  <a:t>using</a:t>
                </a:r>
                <a:r>
                  <a:rPr lang="en-US" sz="2400" b="0" dirty="0"/>
                  <a:t> the union of th</a:t>
                </a:r>
                <a:r>
                  <a:rPr lang="en-US" sz="2400" dirty="0"/>
                  <a:t>e two sets: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</m:d>
                  </m:oMath>
                </a14:m>
                <a:r>
                  <a:rPr lang="en-RU" sz="2400" dirty="0"/>
                  <a:t> is counted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 points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00BE0FD-00BA-B466-64CA-00CCFCB29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16475"/>
                <a:ext cx="10515600" cy="2060797"/>
              </a:xfrm>
              <a:prstGeom prst="rect">
                <a:avLst/>
              </a:prstGeom>
              <a:blipFill>
                <a:blip r:embed="rId4"/>
                <a:stretch>
                  <a:fillRect l="-965" t="-3865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B69D-CED0-4BBF-6B8B-B1A16DD4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Problem of view synthesis 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D5152-1526-2722-C39B-90FD24C0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192247" cy="3894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AC4F76-BE12-A885-0134-9FA4904C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448" y="1690688"/>
            <a:ext cx="5192247" cy="389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1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52E2355-4369-D044-66DF-B8DCB1D3B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45"/>
          <a:stretch/>
        </p:blipFill>
        <p:spPr bwMode="auto">
          <a:xfrm>
            <a:off x="648070" y="1955241"/>
            <a:ext cx="10895859" cy="294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85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A0DD-C30C-8113-8B90-360857E8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New Loss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AC0AC8-1788-CF97-FB80-729A5DB80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788" y="2708093"/>
            <a:ext cx="7596424" cy="1441814"/>
          </a:xfrm>
        </p:spPr>
      </p:pic>
    </p:spTree>
    <p:extLst>
      <p:ext uri="{BB962C8B-B14F-4D97-AF65-F5344CB8AC3E}">
        <p14:creationId xmlns:p14="http://schemas.microsoft.com/office/powerpoint/2010/main" val="3127551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A17EB50-4C4A-4F6F-D284-78B9E75A0E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12975"/>
                <a:ext cx="10515600" cy="3275335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RU" sz="2400" dirty="0"/>
                  <a:t>Camera positions: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RU" sz="2400" dirty="0"/>
                  <a:t>Shot a ray through each pixel of a 2D image: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RU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/>
                  <a:t>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b="0" dirty="0"/>
                  <a:t> locations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600" b="0" dirty="0"/>
                  <a:t> </a:t>
                </a:r>
                <a:r>
                  <a:rPr lang="en-US" sz="2400" dirty="0"/>
                  <a:t>on a ray</a:t>
                </a:r>
                <a:r>
                  <a:rPr lang="en-US" sz="2400" b="0" dirty="0"/>
                  <a:t> uniformly at random in each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b="0" dirty="0"/>
                  <a:t> bins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Normalize and apply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sz="2400" b="0" dirty="0"/>
                  <a:t> on the parameters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Evaluate “coarse” model and </a:t>
                </a:r>
                <a:r>
                  <a:rPr lang="en-RU" sz="2400" dirty="0"/>
                  <a:t>count expected color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1" i="0" dirty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sz="2600" dirty="0"/>
                  <a:t> </a:t>
                </a:r>
                <a:r>
                  <a:rPr lang="en-RU" sz="2400" dirty="0"/>
                  <a:t>for each ray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0" dirty="0"/>
                  <a:t>Normalize the weights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400" b="0" dirty="0"/>
                  <a:t> and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b="0" dirty="0"/>
                  <a:t> locations from this PDF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Evaluate “fine” model </a:t>
                </a:r>
                <a:r>
                  <a:rPr lang="en-RU" sz="2400" dirty="0"/>
                  <a:t>with two sets of points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RU" sz="2400" dirty="0"/>
                  <a:t>Optimize both networks with the total loss</a:t>
                </a:r>
                <a:endParaRPr lang="en-RU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FA17EB50-4C4A-4F6F-D284-78B9E75A0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12975"/>
                <a:ext cx="10515600" cy="3275335"/>
              </a:xfrm>
              <a:blipFill>
                <a:blip r:embed="rId2"/>
                <a:stretch>
                  <a:fillRect l="-844" t="-3089" b="-3861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6D87585-B7E6-D4A7-2429-2E9A602E1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26" y="242625"/>
            <a:ext cx="9206610" cy="297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46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B49A-0819-3DBF-2585-02FCA622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7. </a:t>
            </a:r>
            <a:r>
              <a:rPr lang="en-US" dirty="0"/>
              <a:t>Hyperparameters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7C945-51BD-4780-0C2C-30D52ADB92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RU" dirty="0"/>
                  <a:t>Batch size – </a:t>
                </a:r>
                <a:r>
                  <a:rPr lang="en-RU" b="1" dirty="0"/>
                  <a:t>4096</a:t>
                </a:r>
                <a:r>
                  <a:rPr lang="en-RU" dirty="0"/>
                  <a:t> rays</a:t>
                </a:r>
              </a:p>
              <a:p>
                <a:r>
                  <a:rPr lang="en-RU" dirty="0"/>
                  <a:t>Samples: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=64,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endParaRPr lang="en-US" sz="2800" b="0" dirty="0"/>
              </a:p>
              <a:p>
                <a:r>
                  <a:rPr lang="en-US" sz="2800" dirty="0"/>
                  <a:t>Learning rate: exponential from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𝐥</m:t>
                    </m:r>
                    <m:sSub>
                      <m:sSubPr>
                        <m:ctrlPr>
                          <a:rPr lang="en-US" sz="2800" b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=5⋅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𝐥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=5⋅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US" sz="2800" dirty="0"/>
              </a:p>
              <a:p>
                <a:r>
                  <a:rPr lang="en-US" sz="2800" dirty="0"/>
                  <a:t>Optimizer: </a:t>
                </a:r>
                <a:r>
                  <a:rPr lang="en-US" sz="2800" b="1" dirty="0"/>
                  <a:t>Adam</a:t>
                </a:r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=0.9,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=0.999,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dirty="0"/>
              </a:p>
              <a:p>
                <a:r>
                  <a:rPr lang="en-US" dirty="0"/>
                  <a:t>GPU: NVIDIA V100</a:t>
                </a:r>
                <a:endParaRPr lang="en-R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27C945-51BD-4780-0C2C-30D52ADB92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859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D6B8-141B-7E8D-39E6-7D47CCC0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8.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55837-FBF6-5F0D-6B18-27508627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3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RU" sz="2400" dirty="0"/>
              <a:t>2 types of datasets: </a:t>
            </a:r>
            <a:r>
              <a:rPr lang="en-RU" sz="2400" b="1" dirty="0"/>
              <a:t>synthetic renderings of objects </a:t>
            </a:r>
            <a:r>
              <a:rPr lang="en-RU" sz="2400" dirty="0"/>
              <a:t>and </a:t>
            </a:r>
            <a:r>
              <a:rPr lang="en-RU" sz="2400" b="1" dirty="0"/>
              <a:t>real images of complex scenes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8BD6-F02E-F92A-CEFC-1C02FFAC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9" y="2564904"/>
            <a:ext cx="10518461" cy="20386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AB9E83-7D82-0AA9-A730-7E89F7CC25AA}"/>
              </a:ext>
            </a:extLst>
          </p:cNvPr>
          <p:cNvSpPr txBox="1">
            <a:spLocks/>
          </p:cNvSpPr>
          <p:nvPr/>
        </p:nvSpPr>
        <p:spPr>
          <a:xfrm>
            <a:off x="850763" y="4901611"/>
            <a:ext cx="10515600" cy="1591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RU" sz="2600" b="1" i="1" dirty="0"/>
              <a:t>Neural Volumes (NV) </a:t>
            </a:r>
            <a:r>
              <a:rPr lang="en-RU" sz="2600" dirty="0"/>
              <a:t>- deep 3D convolutional network</a:t>
            </a:r>
          </a:p>
          <a:p>
            <a:r>
              <a:rPr lang="en-US" sz="2600" b="1" i="1" dirty="0"/>
              <a:t>Scene Representation Networks  (SRN) </a:t>
            </a:r>
            <a:r>
              <a:rPr lang="en-US" sz="2600" dirty="0"/>
              <a:t>– recurrent neural network</a:t>
            </a:r>
          </a:p>
          <a:p>
            <a:r>
              <a:rPr lang="en-US" sz="2600" b="1" i="1" dirty="0"/>
              <a:t>Local Light Field Fusion (LLFF) </a:t>
            </a:r>
            <a:r>
              <a:rPr lang="en-US" sz="2600" dirty="0"/>
              <a:t>- designed for producing photorealistic novel views for well-sampled forward facing scenes. </a:t>
            </a:r>
          </a:p>
          <a:p>
            <a:endParaRPr lang="en-US" b="1" dirty="0"/>
          </a:p>
          <a:p>
            <a:endParaRPr lang="en-US" b="1" dirty="0"/>
          </a:p>
          <a:p>
            <a:endParaRPr lang="en-RU" b="1" dirty="0"/>
          </a:p>
        </p:txBody>
      </p:sp>
    </p:spTree>
    <p:extLst>
      <p:ext uri="{BB962C8B-B14F-4D97-AF65-F5344CB8AC3E}">
        <p14:creationId xmlns:p14="http://schemas.microsoft.com/office/powerpoint/2010/main" val="37000555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260D49-916C-72E4-FB1E-24A0DCD52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0"/>
            <a:ext cx="5448617" cy="68143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36628-59A3-EB2F-896E-8C1CC4B9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577" y="-21844"/>
            <a:ext cx="6101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08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1FFE-843C-5033-243D-927F338B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Comparision of optimizations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6716A-D975-7D1D-B324-B3CEBF5F5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690688"/>
            <a:ext cx="10515600" cy="3600086"/>
          </a:xfrm>
        </p:spPr>
      </p:pic>
    </p:spTree>
    <p:extLst>
      <p:ext uri="{BB962C8B-B14F-4D97-AF65-F5344CB8AC3E}">
        <p14:creationId xmlns:p14="http://schemas.microsoft.com/office/powerpoint/2010/main" val="1646945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1FEE-DCE8-89BA-F0C4-2778E355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9. 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8E540-A623-BD7C-BB8C-ED8A0F89E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Benefits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DF8D2-C59E-72A9-C736-2EBEB6DC9D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RU" dirty="0"/>
              <a:t>State-of-the-Art model</a:t>
            </a:r>
          </a:p>
          <a:p>
            <a:r>
              <a:rPr lang="en-RU" dirty="0"/>
              <a:t>Generates high-resolution images</a:t>
            </a:r>
          </a:p>
          <a:p>
            <a:r>
              <a:rPr lang="en-RU" dirty="0"/>
              <a:t>Learned on just 25 images still outperfoms other method learned on 100 images</a:t>
            </a:r>
          </a:p>
          <a:p>
            <a:endParaRPr lang="en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FFF3FD-E18D-B9D3-3533-33BACA9F9B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RU" dirty="0"/>
              <a:t>Drawbacks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3BFFBE-7039-8D90-901F-874A64EBC96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RU" dirty="0"/>
              <a:t>Takes 100-300k iterations to converge on a single NVIDIA V100 GPU (1-2 days)</a:t>
            </a:r>
          </a:p>
          <a:p>
            <a:r>
              <a:rPr lang="en-RU" dirty="0"/>
              <a:t>Has to be trained for every single scene</a:t>
            </a:r>
          </a:p>
        </p:txBody>
      </p:sp>
    </p:spTree>
    <p:extLst>
      <p:ext uri="{BB962C8B-B14F-4D97-AF65-F5344CB8AC3E}">
        <p14:creationId xmlns:p14="http://schemas.microsoft.com/office/powerpoint/2010/main" val="381934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pth_reflower">
            <a:hlinkClick r:id="" action="ppaction://media"/>
            <a:extLst>
              <a:ext uri="{FF2B5EF4-FFF2-40B4-BE49-F238E27FC236}">
                <a16:creationId xmlns:a16="http://schemas.microsoft.com/office/drawing/2014/main" id="{59B3E856-DF5E-D57C-383D-DA270AD69C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9456" y="1556792"/>
            <a:ext cx="10562116" cy="403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9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ynth_grid_3">
            <a:hlinkClick r:id="" action="ppaction://media"/>
            <a:extLst>
              <a:ext uri="{FF2B5EF4-FFF2-40B4-BE49-F238E27FC236}">
                <a16:creationId xmlns:a16="http://schemas.microsoft.com/office/drawing/2014/main" id="{D39F1EC8-1B73-14B1-6278-AD31212655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12183532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3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38538-83AA-C5EF-8212-BA4C18A2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6" y="1944578"/>
            <a:ext cx="11390668" cy="29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6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2580-ECCA-B559-6788-B75034B3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4300" dirty="0"/>
              <a:t>Neural Radiance Field Scene Representation </a:t>
            </a:r>
            <a:endParaRPr lang="en-RU" sz="4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586CA-E592-D4E8-9059-3A98F104E7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90133"/>
                <a:ext cx="10515600" cy="181185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3D location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sz="2600" dirty="0"/>
              </a:p>
              <a:p>
                <a:r>
                  <a:rPr lang="en-RU" sz="2400" dirty="0"/>
                  <a:t>A 2D viewing direction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9586CA-E592-D4E8-9059-3A98F104E7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90133"/>
                <a:ext cx="10515600" cy="1811859"/>
              </a:xfrm>
              <a:blipFill>
                <a:blip r:embed="rId2"/>
                <a:stretch>
                  <a:fillRect l="-844" t="-349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ow do NeRFs work?. Neural radiance fields, or NeRFs, have… | by Lars  Vagnes | Medium">
            <a:extLst>
              <a:ext uri="{FF2B5EF4-FFF2-40B4-BE49-F238E27FC236}">
                <a16:creationId xmlns:a16="http://schemas.microsoft.com/office/drawing/2014/main" id="{C5B9D6DC-07B6-49F1-7C80-762412954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505" y="1484784"/>
            <a:ext cx="6900990" cy="362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28DCFC-BB1E-475B-E911-EF463280A035}"/>
                  </a:ext>
                </a:extLst>
              </p:cNvPr>
              <p:cNvSpPr txBox="1"/>
              <p:nvPr/>
            </p:nvSpPr>
            <p:spPr>
              <a:xfrm>
                <a:off x="2641089" y="3310517"/>
                <a:ext cx="7437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28DCFC-BB1E-475B-E911-EF463280A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89" y="3310517"/>
                <a:ext cx="743744" cy="369332"/>
              </a:xfrm>
              <a:prstGeom prst="rect">
                <a:avLst/>
              </a:prstGeom>
              <a:blipFill>
                <a:blip r:embed="rId4"/>
                <a:stretch>
                  <a:fillRect l="-1667" r="-3333"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AE0498-28D5-331A-EF11-89E6882FA667}"/>
                  </a:ext>
                </a:extLst>
              </p:cNvPr>
              <p:cNvSpPr txBox="1"/>
              <p:nvPr/>
            </p:nvSpPr>
            <p:spPr>
              <a:xfrm>
                <a:off x="5195979" y="3488402"/>
                <a:ext cx="8877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AE0498-28D5-331A-EF11-89E6882FA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979" y="3488402"/>
                <a:ext cx="887760" cy="369332"/>
              </a:xfrm>
              <a:prstGeom prst="rect">
                <a:avLst/>
              </a:prstGeom>
              <a:blipFill>
                <a:blip r:embed="rId5"/>
                <a:stretch>
                  <a:fillRect l="-1389" r="-5556" b="-1666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DA38DC-2477-E1C0-69F6-213A09A50DE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03912" y="2996952"/>
            <a:ext cx="335947" cy="49145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8F76EA-D715-2CB3-8AD9-CBA3A7115352}"/>
              </a:ext>
            </a:extLst>
          </p:cNvPr>
          <p:cNvCxnSpPr>
            <a:cxnSpLocks/>
          </p:cNvCxnSpPr>
          <p:nvPr/>
        </p:nvCxnSpPr>
        <p:spPr>
          <a:xfrm>
            <a:off x="3198897" y="3688372"/>
            <a:ext cx="371872" cy="8850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7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52C8F9-6383-BE3C-792A-20BD5230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The purpouse of view direction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ED9403-759D-D9E7-870E-C2663CC7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6551"/>
            <a:ext cx="10515600" cy="1598613"/>
          </a:xfrm>
        </p:spPr>
        <p:txBody>
          <a:bodyPr>
            <a:normAutofit/>
          </a:bodyPr>
          <a:lstStyle/>
          <a:p>
            <a:r>
              <a:rPr lang="en-RU" sz="2400" dirty="0"/>
              <a:t>(a) </a:t>
            </a:r>
            <a:r>
              <a:rPr lang="en-US" sz="2400" dirty="0"/>
              <a:t>and (b) are the appearance of two fixed 3D points from two different camera positions</a:t>
            </a:r>
          </a:p>
          <a:p>
            <a:r>
              <a:rPr lang="en-US" sz="2400" dirty="0"/>
              <a:t>The method predicts the changing specular appearance of the points (c)</a:t>
            </a:r>
          </a:p>
          <a:p>
            <a:pPr marL="0" indent="0">
              <a:buNone/>
            </a:pP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7FD22-A5B8-2DB7-D5FC-7584323C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549340"/>
            <a:ext cx="9289032" cy="27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96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1F6011-A574-911F-4A61-B7C411B9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980728"/>
            <a:ext cx="4720680" cy="4990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F7C405-CAAE-24BB-151F-44CBCE692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068" y="943205"/>
            <a:ext cx="4824536" cy="515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95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1064</Words>
  <Application>Microsoft Macintosh PowerPoint</Application>
  <PresentationFormat>Widescreen</PresentationFormat>
  <Paragraphs>139</Paragraphs>
  <Slides>37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NeRF: Representing Scenes as Neural Radiance Fields</vt:lpstr>
      <vt:lpstr>Content</vt:lpstr>
      <vt:lpstr>1. Problem of view synthesis </vt:lpstr>
      <vt:lpstr>PowerPoint Presentation</vt:lpstr>
      <vt:lpstr>PowerPoint Presentation</vt:lpstr>
      <vt:lpstr>PowerPoint Presentation</vt:lpstr>
      <vt:lpstr>2. Neural Radiance Field Scene Representation </vt:lpstr>
      <vt:lpstr>The purpouse of view direction</vt:lpstr>
      <vt:lpstr>PowerPoint Presentation</vt:lpstr>
      <vt:lpstr>Viewing Direction</vt:lpstr>
      <vt:lpstr>Viewing Ray</vt:lpstr>
      <vt:lpstr>3. Network</vt:lpstr>
      <vt:lpstr>PowerPoint Presentation</vt:lpstr>
      <vt:lpstr>Training Data</vt:lpstr>
      <vt:lpstr>4. Volume Rendering and Expected Color</vt:lpstr>
      <vt:lpstr>Volume Density</vt:lpstr>
      <vt:lpstr>Volume Rendering1</vt:lpstr>
      <vt:lpstr>Numericall estimation</vt:lpstr>
      <vt:lpstr>PowerPoint Presentation</vt:lpstr>
      <vt:lpstr>Loss function</vt:lpstr>
      <vt:lpstr>PowerPoint Presentation</vt:lpstr>
      <vt:lpstr>5. Intermediate Results</vt:lpstr>
      <vt:lpstr>6. Optimizations</vt:lpstr>
      <vt:lpstr>6.1. Positional Encoding</vt:lpstr>
      <vt:lpstr>Solution</vt:lpstr>
      <vt:lpstr>Example</vt:lpstr>
      <vt:lpstr>New Architecture</vt:lpstr>
      <vt:lpstr>6.1. Hierarchical volume sampling </vt:lpstr>
      <vt:lpstr>Solution</vt:lpstr>
      <vt:lpstr>PowerPoint Presentation</vt:lpstr>
      <vt:lpstr>New Loss Function</vt:lpstr>
      <vt:lpstr>PowerPoint Presentation</vt:lpstr>
      <vt:lpstr>7. Hyperparameters</vt:lpstr>
      <vt:lpstr>8. Results</vt:lpstr>
      <vt:lpstr>PowerPoint Presentation</vt:lpstr>
      <vt:lpstr>Comparision of optimizations</vt:lpstr>
      <vt:lpstr>9.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NeRF: Representing Scenes as Neural Radiance Fields</dc:title>
  <dc:creator>Daniil Volodin</dc:creator>
  <cp:lastModifiedBy>Daniil Volodin</cp:lastModifiedBy>
  <cp:revision>7</cp:revision>
  <dcterms:created xsi:type="dcterms:W3CDTF">2023-11-27T22:16:08Z</dcterms:created>
  <dcterms:modified xsi:type="dcterms:W3CDTF">2023-11-28T12:33:20Z</dcterms:modified>
</cp:coreProperties>
</file>